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309" r:id="rId14"/>
    <p:sldId id="319" r:id="rId15"/>
    <p:sldId id="326" r:id="rId16"/>
    <p:sldId id="327" r:id="rId17"/>
    <p:sldId id="328" r:id="rId18"/>
    <p:sldId id="329" r:id="rId19"/>
    <p:sldId id="330" r:id="rId20"/>
    <p:sldId id="332" r:id="rId21"/>
    <p:sldId id="333" r:id="rId22"/>
    <p:sldId id="334" r:id="rId23"/>
    <p:sldId id="335" r:id="rId24"/>
    <p:sldId id="336" r:id="rId25"/>
    <p:sldId id="337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69" r:id="rId47"/>
    <p:sldId id="270" r:id="rId48"/>
    <p:sldId id="271" r:id="rId49"/>
    <p:sldId id="272" r:id="rId50"/>
    <p:sldId id="375" r:id="rId51"/>
    <p:sldId id="37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0"/>
          </p:nvPr>
        </p:nvSpPr>
        <p:spPr>
          <a:xfrm>
            <a:off x="612559" y="650875"/>
            <a:ext cx="2938679" cy="26892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3629752" y="4940701"/>
            <a:ext cx="4958362" cy="128961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6341875" y="675281"/>
            <a:ext cx="5284227" cy="12686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650652" y="3432278"/>
            <a:ext cx="2960250" cy="279804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612560" y="3415807"/>
            <a:ext cx="2938602" cy="281451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4"/>
          <p:cNvSpPr>
            <a:spLocks noGrp="1"/>
          </p:cNvSpPr>
          <p:nvPr>
            <p:ph type="pic" sz="quarter" idx="15"/>
          </p:nvPr>
        </p:nvSpPr>
        <p:spPr>
          <a:xfrm>
            <a:off x="3629752" y="664322"/>
            <a:ext cx="2618663" cy="12686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4"/>
          <p:cNvSpPr>
            <a:spLocks noGrp="1"/>
          </p:cNvSpPr>
          <p:nvPr>
            <p:ph type="pic" sz="quarter" idx="16"/>
          </p:nvPr>
        </p:nvSpPr>
        <p:spPr>
          <a:xfrm>
            <a:off x="8650653" y="2050031"/>
            <a:ext cx="2975450" cy="12686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4.jpeg"/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2860" y="264160"/>
            <a:ext cx="9144000" cy="1233805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IN" altLang="en-US" dirty="0"/>
              <a:t>Line maze solving bot </a:t>
            </a:r>
            <a:endParaRPr lang="en-IN" altLang="en-US" dirty="0"/>
          </a:p>
        </p:txBody>
      </p:sp>
      <p:pic>
        <p:nvPicPr>
          <p:cNvPr id="5" name="Picture 4" descr="downlo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165" y="1884045"/>
            <a:ext cx="4399915" cy="32962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Flowchart: Process 6"/>
          <p:cNvSpPr/>
          <p:nvPr/>
        </p:nvSpPr>
        <p:spPr>
          <a:xfrm>
            <a:off x="572135" y="1615440"/>
            <a:ext cx="11197590" cy="5051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lowchart: Alternate Process 5"/>
          <p:cNvSpPr/>
          <p:nvPr/>
        </p:nvSpPr>
        <p:spPr>
          <a:xfrm>
            <a:off x="572135" y="290195"/>
            <a:ext cx="11177905" cy="1024255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1625" y="400050"/>
            <a:ext cx="8312785" cy="803910"/>
          </a:xfrm>
        </p:spPr>
        <p:txBody>
          <a:bodyPr>
            <a:normAutofit fontScale="90000"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Which Algorithm is best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677670"/>
            <a:ext cx="11036300" cy="5013960"/>
          </a:xfrm>
        </p:spPr>
        <p:txBody>
          <a:bodyPr/>
          <a:p>
            <a:pPr marL="0" indent="0">
              <a:buNone/>
            </a:pPr>
            <a:r>
              <a:rPr lang="en-IN" altLang="en-US" sz="3600"/>
              <a:t>Both algorithm takes same time and space so, it dosent mattter both are same .</a:t>
            </a:r>
            <a:endParaRPr lang="en-IN" altLang="en-US" sz="3600"/>
          </a:p>
          <a:p>
            <a:pPr marL="0" indent="0">
              <a:buNone/>
            </a:pPr>
            <a:endParaRPr lang="en-IN" altLang="en-US" sz="3600"/>
          </a:p>
          <a:p>
            <a:pPr marL="0" indent="0">
              <a:buNone/>
            </a:pPr>
            <a:endParaRPr lang="en-IN" altLang="en-US" sz="3600"/>
          </a:p>
          <a:p>
            <a:pPr marL="0" indent="0">
              <a:buNone/>
            </a:pPr>
            <a:r>
              <a:rPr lang="en-IN" altLang="en-US" sz="3600"/>
              <a:t>We will you left hand rule in this presenstation.</a:t>
            </a:r>
            <a:endParaRPr lang="en-US" sz="3600"/>
          </a:p>
          <a:p>
            <a:pPr marL="0" indent="0">
              <a:buNone/>
            </a:pPr>
            <a:endParaRPr lang="en-US"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Flowchart: Process 6"/>
          <p:cNvSpPr/>
          <p:nvPr/>
        </p:nvSpPr>
        <p:spPr>
          <a:xfrm>
            <a:off x="572135" y="1615440"/>
            <a:ext cx="11197590" cy="5051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lowchart: Alternate Process 5"/>
          <p:cNvSpPr/>
          <p:nvPr/>
        </p:nvSpPr>
        <p:spPr>
          <a:xfrm>
            <a:off x="572135" y="310515"/>
            <a:ext cx="11177905" cy="1024255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550" y="1768475"/>
            <a:ext cx="4938395" cy="479806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/>
              <a:t>The 8 Possiblities</a:t>
            </a:r>
            <a:r>
              <a:rPr lang="en-IN" altLang="en-US"/>
              <a:t>:</a:t>
            </a:r>
            <a:endParaRPr lang="en-US"/>
          </a:p>
          <a:p>
            <a:pPr marL="0" indent="0">
              <a:buNone/>
            </a:pPr>
            <a:r>
              <a:rPr lang="en-US"/>
              <a:t>Given a maze with no loops, there are only 8 possible situations that the robot can encounter.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IN" altLang="en-US"/>
              <a:t>we will come to this later.</a:t>
            </a:r>
            <a:endParaRPr lang="en-IN" altLang="en-US"/>
          </a:p>
        </p:txBody>
      </p:sp>
      <p:pic>
        <p:nvPicPr>
          <p:cNvPr id="2" name="Content Placeholder 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991100" y="1691005"/>
            <a:ext cx="6657340" cy="49752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7725" y="136525"/>
            <a:ext cx="10515600" cy="102425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Content Placeholder 3" descr="line-maze-algorithm_page-0018"/>
          <p:cNvPicPr>
            <a:picLocks noChangeAspect="1"/>
          </p:cNvPicPr>
          <p:nvPr>
            <p:ph idx="1"/>
          </p:nvPr>
        </p:nvPicPr>
        <p:blipFill>
          <a:blip r:embed="rId1"/>
          <a:srcRect l="4186" t="1860" b="6325"/>
          <a:stretch>
            <a:fillRect/>
          </a:stretch>
        </p:blipFill>
        <p:spPr>
          <a:xfrm>
            <a:off x="1557655" y="1160780"/>
            <a:ext cx="8072755" cy="55537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7080" y="-24765"/>
            <a:ext cx="10515600" cy="107251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Content Placeholder 2" descr="line-maze-algorithm_page-0022"/>
          <p:cNvPicPr>
            <a:picLocks noChangeAspect="1"/>
          </p:cNvPicPr>
          <p:nvPr>
            <p:ph idx="1"/>
          </p:nvPr>
        </p:nvPicPr>
        <p:blipFill>
          <a:blip r:embed="rId1"/>
          <a:srcRect l="3327" t="2729" r="5242" b="9324"/>
          <a:stretch>
            <a:fillRect/>
          </a:stretch>
        </p:blipFill>
        <p:spPr>
          <a:xfrm>
            <a:off x="1506855" y="1040765"/>
            <a:ext cx="8630285" cy="58172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85850" y="-63500"/>
            <a:ext cx="10515600" cy="1325563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23"/>
          <p:cNvPicPr>
            <a:picLocks noChangeAspect="1"/>
          </p:cNvPicPr>
          <p:nvPr>
            <p:ph idx="1"/>
          </p:nvPr>
        </p:nvPicPr>
        <p:blipFill>
          <a:blip r:embed="rId1"/>
          <a:srcRect l="3491" t="2335" r="8383" b="12593"/>
          <a:stretch>
            <a:fillRect/>
          </a:stretch>
        </p:blipFill>
        <p:spPr>
          <a:xfrm>
            <a:off x="1023620" y="1047750"/>
            <a:ext cx="8480425" cy="58096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55575"/>
            <a:ext cx="10515600" cy="1041400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24"/>
          <p:cNvPicPr>
            <a:picLocks noChangeAspect="1"/>
          </p:cNvPicPr>
          <p:nvPr>
            <p:ph idx="1"/>
          </p:nvPr>
        </p:nvPicPr>
        <p:blipFill>
          <a:blip r:embed="rId1"/>
          <a:srcRect l="3842" t="2568" r="8033" b="13293"/>
          <a:stretch>
            <a:fillRect/>
          </a:stretch>
        </p:blipFill>
        <p:spPr>
          <a:xfrm>
            <a:off x="1616710" y="1040765"/>
            <a:ext cx="8409305" cy="58172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8775" y="98425"/>
            <a:ext cx="10515600" cy="99123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25"/>
          <p:cNvPicPr>
            <a:picLocks noChangeAspect="1"/>
          </p:cNvPicPr>
          <p:nvPr>
            <p:ph idx="1"/>
          </p:nvPr>
        </p:nvPicPr>
        <p:blipFill>
          <a:blip r:embed="rId1"/>
          <a:srcRect l="3491" t="1401" r="6118" b="9791"/>
          <a:stretch>
            <a:fillRect/>
          </a:stretch>
        </p:blipFill>
        <p:spPr>
          <a:xfrm>
            <a:off x="2130425" y="1047750"/>
            <a:ext cx="8074025" cy="57778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108267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26"/>
          <p:cNvPicPr>
            <a:picLocks noChangeAspect="1"/>
          </p:cNvPicPr>
          <p:nvPr>
            <p:ph idx="1"/>
          </p:nvPr>
        </p:nvPicPr>
        <p:blipFill>
          <a:blip r:embed="rId1"/>
          <a:srcRect l="4192" t="1051" r="2563" b="14227"/>
          <a:stretch>
            <a:fillRect/>
          </a:stretch>
        </p:blipFill>
        <p:spPr>
          <a:xfrm>
            <a:off x="1438275" y="1047750"/>
            <a:ext cx="9070340" cy="57715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565" y="219075"/>
            <a:ext cx="10515600" cy="82867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Content Placeholder 3" descr="line-maze-algorithm_page-0030"/>
          <p:cNvPicPr>
            <a:picLocks noChangeAspect="1"/>
          </p:cNvPicPr>
          <p:nvPr>
            <p:ph idx="1"/>
          </p:nvPr>
        </p:nvPicPr>
        <p:blipFill>
          <a:blip r:embed="rId1"/>
          <a:srcRect l="1226" t="2101" r="3491" b="8624"/>
          <a:stretch>
            <a:fillRect/>
          </a:stretch>
        </p:blipFill>
        <p:spPr>
          <a:xfrm>
            <a:off x="1753870" y="1047750"/>
            <a:ext cx="8948420" cy="58108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95059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9" name="Content Placeholder 8" descr="line-maze-algorithm_page-0031"/>
          <p:cNvPicPr>
            <a:picLocks noChangeAspect="1"/>
          </p:cNvPicPr>
          <p:nvPr>
            <p:ph idx="1"/>
          </p:nvPr>
        </p:nvPicPr>
        <p:blipFill>
          <a:blip r:embed="rId1"/>
          <a:srcRect l="3666" t="1634" r="3666" b="12826"/>
          <a:stretch>
            <a:fillRect/>
          </a:stretch>
        </p:blipFill>
        <p:spPr>
          <a:xfrm>
            <a:off x="1639570" y="1144905"/>
            <a:ext cx="8606790" cy="57130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ounded Rectangle 3"/>
          <p:cNvSpPr/>
          <p:nvPr/>
        </p:nvSpPr>
        <p:spPr>
          <a:xfrm>
            <a:off x="1903095" y="360045"/>
            <a:ext cx="8075295" cy="13309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Flowchart: Terminator 4"/>
          <p:cNvSpPr/>
          <p:nvPr/>
        </p:nvSpPr>
        <p:spPr>
          <a:xfrm>
            <a:off x="511810" y="1886585"/>
            <a:ext cx="10805795" cy="4710430"/>
          </a:xfrm>
          <a:prstGeom prst="flowChartTerminator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195" y="393700"/>
            <a:ext cx="6317615" cy="1325880"/>
          </a:xfrm>
        </p:spPr>
        <p:txBody>
          <a:bodyPr/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OUTLINE 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965" y="2437765"/>
            <a:ext cx="9140190" cy="3739515"/>
          </a:xfrm>
        </p:spPr>
        <p:txBody>
          <a:bodyPr/>
          <a:p>
            <a:r>
              <a:rPr lang="en-IN" altLang="en-US"/>
              <a:t>What is line maze ?</a:t>
            </a:r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r>
              <a:rPr lang="en-IN" altLang="en-US"/>
              <a:t>How to solve line maze : Alogrithm.</a:t>
            </a:r>
            <a:endParaRPr lang="en-IN" altLang="en-US"/>
          </a:p>
          <a:p>
            <a:endParaRPr lang="en-IN" altLang="en-US"/>
          </a:p>
          <a:p>
            <a:pPr marL="0" indent="0">
              <a:buNone/>
            </a:pPr>
            <a:r>
              <a:rPr lang="en-IN" altLang="en-US"/>
              <a:t> </a:t>
            </a:r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565" y="23495"/>
            <a:ext cx="10515600" cy="1051560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32"/>
          <p:cNvPicPr>
            <a:picLocks noChangeAspect="1"/>
          </p:cNvPicPr>
          <p:nvPr>
            <p:ph idx="1"/>
          </p:nvPr>
        </p:nvPicPr>
        <p:blipFill>
          <a:blip r:embed="rId1"/>
          <a:srcRect l="4203" t="2335" r="7519" b="8390"/>
          <a:stretch>
            <a:fillRect/>
          </a:stretch>
        </p:blipFill>
        <p:spPr>
          <a:xfrm>
            <a:off x="1496695" y="1156335"/>
            <a:ext cx="8296910" cy="57016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76835"/>
            <a:ext cx="10515600" cy="97091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33"/>
          <p:cNvPicPr>
            <a:picLocks noChangeAspect="1"/>
          </p:cNvPicPr>
          <p:nvPr>
            <p:ph idx="1"/>
          </p:nvPr>
        </p:nvPicPr>
        <p:blipFill>
          <a:blip r:embed="rId1"/>
          <a:srcRect l="4378" t="2101" r="3666" b="11893"/>
          <a:stretch>
            <a:fillRect/>
          </a:stretch>
        </p:blipFill>
        <p:spPr>
          <a:xfrm>
            <a:off x="1746250" y="1047750"/>
            <a:ext cx="8829675" cy="58108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76835"/>
            <a:ext cx="10515600" cy="97091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35"/>
          <p:cNvPicPr>
            <a:picLocks noChangeAspect="1"/>
          </p:cNvPicPr>
          <p:nvPr>
            <p:ph idx="1"/>
          </p:nvPr>
        </p:nvPicPr>
        <p:blipFill>
          <a:blip r:embed="rId1"/>
          <a:srcRect l="3852" t="1985" r="5593" b="5837"/>
          <a:stretch>
            <a:fillRect/>
          </a:stretch>
        </p:blipFill>
        <p:spPr>
          <a:xfrm>
            <a:off x="1680210" y="1047750"/>
            <a:ext cx="8174355" cy="58102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45720"/>
            <a:ext cx="10515600" cy="1002030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Content Placeholder 2" descr="line-maze-algorithm_page-0036"/>
          <p:cNvPicPr>
            <a:picLocks noChangeAspect="1"/>
          </p:cNvPicPr>
          <p:nvPr>
            <p:ph idx="1"/>
          </p:nvPr>
        </p:nvPicPr>
        <p:blipFill>
          <a:blip r:embed="rId1"/>
          <a:srcRect l="5943" t="2335" r="5418" b="6523"/>
          <a:stretch>
            <a:fillRect/>
          </a:stretch>
        </p:blipFill>
        <p:spPr>
          <a:xfrm>
            <a:off x="2035175" y="1069340"/>
            <a:ext cx="8529955" cy="57886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52525" y="136525"/>
            <a:ext cx="10515600" cy="102171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37"/>
          <p:cNvPicPr>
            <a:picLocks noChangeAspect="1"/>
          </p:cNvPicPr>
          <p:nvPr>
            <p:ph idx="1"/>
          </p:nvPr>
        </p:nvPicPr>
        <p:blipFill>
          <a:blip r:embed="rId1"/>
          <a:srcRect l="4203" t="1634" r="7344" b="23771"/>
          <a:stretch>
            <a:fillRect/>
          </a:stretch>
        </p:blipFill>
        <p:spPr>
          <a:xfrm>
            <a:off x="953770" y="1047750"/>
            <a:ext cx="9107805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565" y="23495"/>
            <a:ext cx="10515600" cy="102425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40"/>
          <p:cNvPicPr>
            <a:picLocks noChangeAspect="1"/>
          </p:cNvPicPr>
          <p:nvPr>
            <p:ph idx="1"/>
          </p:nvPr>
        </p:nvPicPr>
        <p:blipFill>
          <a:blip r:embed="rId1"/>
          <a:srcRect l="5428" r="2791" b="7457"/>
          <a:stretch>
            <a:fillRect/>
          </a:stretch>
        </p:blipFill>
        <p:spPr>
          <a:xfrm>
            <a:off x="1811020" y="1097280"/>
            <a:ext cx="830707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565" y="23495"/>
            <a:ext cx="10515600" cy="102425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42"/>
          <p:cNvPicPr>
            <a:picLocks noChangeAspect="1"/>
          </p:cNvPicPr>
          <p:nvPr>
            <p:ph idx="1"/>
          </p:nvPr>
        </p:nvPicPr>
        <p:blipFill>
          <a:blip r:embed="rId1"/>
          <a:srcRect l="4892" r="3491" b="11893"/>
          <a:stretch>
            <a:fillRect/>
          </a:stretch>
        </p:blipFill>
        <p:spPr>
          <a:xfrm>
            <a:off x="2034540" y="1047750"/>
            <a:ext cx="8489315" cy="57797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565" y="23495"/>
            <a:ext cx="10515600" cy="102425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43"/>
          <p:cNvPicPr>
            <a:picLocks noChangeAspect="1"/>
          </p:cNvPicPr>
          <p:nvPr>
            <p:ph idx="1"/>
          </p:nvPr>
        </p:nvPicPr>
        <p:blipFill>
          <a:blip r:embed="rId1"/>
          <a:srcRect l="5078" r="3316" b="15380"/>
          <a:stretch>
            <a:fillRect/>
          </a:stretch>
        </p:blipFill>
        <p:spPr>
          <a:xfrm>
            <a:off x="1517650" y="1047750"/>
            <a:ext cx="9421495" cy="58115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565" y="23495"/>
            <a:ext cx="10515600" cy="102425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45"/>
          <p:cNvPicPr>
            <a:picLocks noChangeAspect="1"/>
          </p:cNvPicPr>
          <p:nvPr>
            <p:ph idx="1"/>
          </p:nvPr>
        </p:nvPicPr>
        <p:blipFill>
          <a:blip r:embed="rId1"/>
          <a:srcRect l="4192" t="2218" r="5253" b="16431"/>
          <a:stretch>
            <a:fillRect/>
          </a:stretch>
        </p:blipFill>
        <p:spPr>
          <a:xfrm>
            <a:off x="2074545" y="1138555"/>
            <a:ext cx="8863330" cy="57118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565" y="23495"/>
            <a:ext cx="10515600" cy="102425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48"/>
          <p:cNvPicPr>
            <a:picLocks noChangeAspect="1"/>
          </p:cNvPicPr>
          <p:nvPr>
            <p:ph idx="1"/>
          </p:nvPr>
        </p:nvPicPr>
        <p:blipFill>
          <a:blip r:embed="rId1"/>
          <a:srcRect l="6643" t="117" r="4553" b="7457"/>
          <a:stretch>
            <a:fillRect/>
          </a:stretch>
        </p:blipFill>
        <p:spPr>
          <a:xfrm>
            <a:off x="2105025" y="1048385"/>
            <a:ext cx="8061325" cy="58096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Flowchart: Process 6"/>
          <p:cNvSpPr/>
          <p:nvPr/>
        </p:nvSpPr>
        <p:spPr>
          <a:xfrm>
            <a:off x="572135" y="1615440"/>
            <a:ext cx="11197590" cy="5051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lowchart: Alternate Process 5"/>
          <p:cNvSpPr/>
          <p:nvPr/>
        </p:nvSpPr>
        <p:spPr>
          <a:xfrm>
            <a:off x="572135" y="290195"/>
            <a:ext cx="11177905" cy="1024255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1625" y="400050"/>
            <a:ext cx="6599555" cy="803910"/>
          </a:xfrm>
        </p:spPr>
        <p:txBody>
          <a:bodyPr>
            <a:normAutofit fontScale="90000"/>
          </a:bodyPr>
          <a:p>
            <a:r>
              <a:rPr lang="en-US">
                <a:latin typeface="Arial Black" panose="020B0A04020102020204" charset="0"/>
                <a:cs typeface="Arial Black" panose="020B0A04020102020204" charset="0"/>
              </a:rPr>
              <a:t>What is a Line Maze?</a:t>
            </a:r>
            <a:endParaRPr 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677670"/>
            <a:ext cx="11036300" cy="5013960"/>
          </a:xfrm>
        </p:spPr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A line maze is usually a black line on a white background. It could also be a white line on a black background, but for this presentation black lines on a white background will be used</a:t>
            </a:r>
            <a:r>
              <a:rPr lang="en-US"/>
              <a:t>.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91235" y="3420110"/>
            <a:ext cx="3742690" cy="28073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555" y="3420110"/>
            <a:ext cx="3924300" cy="29451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565" y="23495"/>
            <a:ext cx="10515600" cy="102425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52"/>
          <p:cNvPicPr>
            <a:picLocks noChangeAspect="1"/>
          </p:cNvPicPr>
          <p:nvPr>
            <p:ph idx="1"/>
          </p:nvPr>
        </p:nvPicPr>
        <p:blipFill>
          <a:blip r:embed="rId1"/>
          <a:srcRect l="4772" r="3338" b="18678"/>
          <a:stretch>
            <a:fillRect/>
          </a:stretch>
        </p:blipFill>
        <p:spPr>
          <a:xfrm>
            <a:off x="1193165" y="1047750"/>
            <a:ext cx="9521190" cy="57626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565" y="23495"/>
            <a:ext cx="10515600" cy="102425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53"/>
          <p:cNvPicPr>
            <a:picLocks noChangeAspect="1"/>
          </p:cNvPicPr>
          <p:nvPr>
            <p:ph idx="1"/>
          </p:nvPr>
        </p:nvPicPr>
        <p:blipFill>
          <a:blip r:embed="rId1"/>
          <a:srcRect l="4137" r="3338" b="5516"/>
          <a:stretch>
            <a:fillRect/>
          </a:stretch>
        </p:blipFill>
        <p:spPr>
          <a:xfrm>
            <a:off x="1855470" y="1047750"/>
            <a:ext cx="8007350" cy="57791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760" y="23495"/>
            <a:ext cx="10515600" cy="1031240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54"/>
          <p:cNvPicPr>
            <a:picLocks noChangeAspect="1"/>
          </p:cNvPicPr>
          <p:nvPr>
            <p:ph sz="half" idx="1"/>
          </p:nvPr>
        </p:nvPicPr>
        <p:blipFill>
          <a:blip r:embed="rId1"/>
          <a:srcRect l="3922" r="3382" b="5458"/>
          <a:stretch>
            <a:fillRect/>
          </a:stretch>
        </p:blipFill>
        <p:spPr>
          <a:xfrm>
            <a:off x="1973580" y="1054735"/>
            <a:ext cx="8245475" cy="57994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565" y="23495"/>
            <a:ext cx="10515600" cy="102425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Content Placeholder 3" descr="line-maze-algorithm_page-0055"/>
          <p:cNvPicPr>
            <a:picLocks noChangeAspect="1"/>
          </p:cNvPicPr>
          <p:nvPr>
            <p:ph sz="half" idx="2"/>
          </p:nvPr>
        </p:nvPicPr>
        <p:blipFill>
          <a:blip r:embed="rId1"/>
          <a:srcRect l="4694" r="2733" b="19314"/>
          <a:stretch>
            <a:fillRect/>
          </a:stretch>
        </p:blipFill>
        <p:spPr>
          <a:xfrm>
            <a:off x="2205355" y="1009015"/>
            <a:ext cx="7910830" cy="483933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196465" y="5848350"/>
            <a:ext cx="79197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 b="1"/>
              <a:t>For Right only and left only intersection we don't count it. (Not a real intersection.)</a:t>
            </a:r>
            <a:endParaRPr lang="en-IN" altLang="en-US" sz="2800" b="1"/>
          </a:p>
          <a:p>
            <a:endParaRPr lang="en-IN" altLang="en-US" sz="28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565" y="23495"/>
            <a:ext cx="10515600" cy="102425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60"/>
          <p:cNvPicPr>
            <a:picLocks noChangeAspect="1"/>
          </p:cNvPicPr>
          <p:nvPr>
            <p:ph idx="1"/>
          </p:nvPr>
        </p:nvPicPr>
        <p:blipFill>
          <a:blip r:embed="rId1"/>
          <a:srcRect l="3820" r="3393" b="6216"/>
          <a:stretch>
            <a:fillRect/>
          </a:stretch>
        </p:blipFill>
        <p:spPr>
          <a:xfrm>
            <a:off x="2126615" y="1047750"/>
            <a:ext cx="8068945" cy="57810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565" y="23495"/>
            <a:ext cx="10515600" cy="102425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61"/>
          <p:cNvPicPr>
            <a:picLocks noChangeAspect="1"/>
          </p:cNvPicPr>
          <p:nvPr>
            <p:ph idx="1"/>
          </p:nvPr>
        </p:nvPicPr>
        <p:blipFill>
          <a:blip r:embed="rId1"/>
          <a:srcRect l="4290" r="2703" b="4888"/>
          <a:stretch>
            <a:fillRect/>
          </a:stretch>
        </p:blipFill>
        <p:spPr>
          <a:xfrm>
            <a:off x="1985010" y="1047115"/>
            <a:ext cx="8220710" cy="58108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565" y="23495"/>
            <a:ext cx="10515600" cy="102425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63"/>
          <p:cNvPicPr>
            <a:picLocks noChangeAspect="1"/>
          </p:cNvPicPr>
          <p:nvPr>
            <p:ph idx="1"/>
          </p:nvPr>
        </p:nvPicPr>
        <p:blipFill>
          <a:blip r:embed="rId1"/>
          <a:srcRect l="4301" r="3338" b="12943"/>
          <a:stretch>
            <a:fillRect/>
          </a:stretch>
        </p:blipFill>
        <p:spPr>
          <a:xfrm>
            <a:off x="1668780" y="1047750"/>
            <a:ext cx="8984615" cy="58102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565" y="23495"/>
            <a:ext cx="10515600" cy="102425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64"/>
          <p:cNvPicPr>
            <a:picLocks noChangeAspect="1"/>
          </p:cNvPicPr>
          <p:nvPr>
            <p:ph idx="1"/>
          </p:nvPr>
        </p:nvPicPr>
        <p:blipFill>
          <a:blip r:embed="rId1"/>
          <a:srcRect l="1270" r="4496" b="3882"/>
          <a:stretch>
            <a:fillRect/>
          </a:stretch>
        </p:blipFill>
        <p:spPr>
          <a:xfrm>
            <a:off x="2101215" y="1033145"/>
            <a:ext cx="8119745" cy="58102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565" y="23495"/>
            <a:ext cx="10515600" cy="102425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65"/>
          <p:cNvPicPr>
            <a:picLocks noChangeAspect="1"/>
          </p:cNvPicPr>
          <p:nvPr>
            <p:ph idx="1"/>
          </p:nvPr>
        </p:nvPicPr>
        <p:blipFill>
          <a:blip r:embed="rId1"/>
          <a:srcRect l="3032" t="2962" r="5144" b="20897"/>
          <a:stretch>
            <a:fillRect/>
          </a:stretch>
        </p:blipFill>
        <p:spPr>
          <a:xfrm>
            <a:off x="1831340" y="1168400"/>
            <a:ext cx="8529955" cy="530479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565" y="23495"/>
            <a:ext cx="10515600" cy="102425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67"/>
          <p:cNvPicPr>
            <a:picLocks noChangeAspect="1"/>
          </p:cNvPicPr>
          <p:nvPr>
            <p:ph idx="1"/>
          </p:nvPr>
        </p:nvPicPr>
        <p:blipFill>
          <a:blip r:embed="rId1"/>
          <a:srcRect l="635" r="3185" b="15059"/>
          <a:stretch>
            <a:fillRect/>
          </a:stretch>
        </p:blipFill>
        <p:spPr>
          <a:xfrm>
            <a:off x="1736725" y="1083310"/>
            <a:ext cx="8718550" cy="57746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Flowchart: Process 6"/>
          <p:cNvSpPr/>
          <p:nvPr/>
        </p:nvSpPr>
        <p:spPr>
          <a:xfrm>
            <a:off x="572135" y="1615440"/>
            <a:ext cx="11197590" cy="5051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lowchart: Alternate Process 5"/>
          <p:cNvSpPr/>
          <p:nvPr/>
        </p:nvSpPr>
        <p:spPr>
          <a:xfrm>
            <a:off x="572135" y="290195"/>
            <a:ext cx="11177905" cy="1024255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What is Line Maze	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IN" altLang="en-US"/>
              <a:t>There are many dead ends.</a:t>
            </a:r>
            <a:endParaRPr lang="en-IN" altLang="en-US"/>
          </a:p>
          <a:p>
            <a:r>
              <a:rPr lang="en-IN" altLang="en-US"/>
              <a:t>One start point and one end point.</a:t>
            </a:r>
            <a:endParaRPr lang="en-IN" altLang="en-US"/>
          </a:p>
          <a:p>
            <a:r>
              <a:rPr lang="en-IN" altLang="en-US"/>
              <a:t>generally Path is made with black line on white background.</a:t>
            </a:r>
            <a:endParaRPr lang="en-IN" altLang="en-US"/>
          </a:p>
        </p:txBody>
      </p:sp>
      <p:pic>
        <p:nvPicPr>
          <p:cNvPr id="9" name="Content Placeholder 8" descr="download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25235" y="2176780"/>
            <a:ext cx="4976495" cy="372808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565" y="23495"/>
            <a:ext cx="10515600" cy="102425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68"/>
          <p:cNvPicPr>
            <a:picLocks noChangeAspect="1"/>
          </p:cNvPicPr>
          <p:nvPr>
            <p:ph idx="1"/>
          </p:nvPr>
        </p:nvPicPr>
        <p:blipFill>
          <a:blip r:embed="rId1"/>
          <a:srcRect l="635" r="2867" b="13571"/>
          <a:stretch>
            <a:fillRect/>
          </a:stretch>
        </p:blipFill>
        <p:spPr>
          <a:xfrm>
            <a:off x="1419225" y="1047750"/>
            <a:ext cx="9484360" cy="57270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565" y="23495"/>
            <a:ext cx="10515600" cy="102425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71"/>
          <p:cNvPicPr>
            <a:picLocks noChangeAspect="1"/>
          </p:cNvPicPr>
          <p:nvPr>
            <p:ph idx="1"/>
          </p:nvPr>
        </p:nvPicPr>
        <p:blipFill>
          <a:blip r:embed="rId1"/>
          <a:srcRect l="164" r="2857" b="13994"/>
          <a:stretch>
            <a:fillRect/>
          </a:stretch>
        </p:blipFill>
        <p:spPr>
          <a:xfrm>
            <a:off x="1806575" y="1047750"/>
            <a:ext cx="8709660" cy="579310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565" y="23495"/>
            <a:ext cx="10515600" cy="102425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72"/>
          <p:cNvPicPr>
            <a:picLocks noChangeAspect="1"/>
          </p:cNvPicPr>
          <p:nvPr>
            <p:ph idx="1"/>
          </p:nvPr>
        </p:nvPicPr>
        <p:blipFill>
          <a:blip r:embed="rId1"/>
          <a:srcRect l="44" t="29" r="2605" b="7909"/>
          <a:stretch>
            <a:fillRect/>
          </a:stretch>
        </p:blipFill>
        <p:spPr>
          <a:xfrm>
            <a:off x="2016760" y="1071245"/>
            <a:ext cx="8159115" cy="578675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565" y="23495"/>
            <a:ext cx="10515600" cy="102425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74"/>
          <p:cNvPicPr>
            <a:picLocks noChangeAspect="1"/>
          </p:cNvPicPr>
          <p:nvPr>
            <p:ph idx="1"/>
          </p:nvPr>
        </p:nvPicPr>
        <p:blipFill>
          <a:blip r:embed="rId1"/>
          <a:srcRect l="1105" r="3338" b="19524"/>
          <a:stretch>
            <a:fillRect/>
          </a:stretch>
        </p:blipFill>
        <p:spPr>
          <a:xfrm>
            <a:off x="1589405" y="1082040"/>
            <a:ext cx="9144000" cy="57759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565" y="23495"/>
            <a:ext cx="10515600" cy="102425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ntent Placeholder 1" descr="line-maze-algorithm_page-0075"/>
          <p:cNvPicPr>
            <a:picLocks noChangeAspect="1"/>
          </p:cNvPicPr>
          <p:nvPr>
            <p:ph idx="1"/>
          </p:nvPr>
        </p:nvPicPr>
        <p:blipFill>
          <a:blip r:embed="rId1"/>
          <a:srcRect l="996" t="248" r="1959" b="14432"/>
          <a:stretch>
            <a:fillRect/>
          </a:stretch>
        </p:blipFill>
        <p:spPr>
          <a:xfrm>
            <a:off x="1735455" y="1047750"/>
            <a:ext cx="8851265" cy="58369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572135" y="23495"/>
            <a:ext cx="11177905" cy="1024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565" y="23495"/>
            <a:ext cx="10515600" cy="1024255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Left hand Rule 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Content Placeholder 3" descr="line-maze-algorithm_page-0077"/>
          <p:cNvPicPr>
            <a:picLocks noChangeAspect="1"/>
          </p:cNvPicPr>
          <p:nvPr>
            <p:ph idx="1"/>
          </p:nvPr>
        </p:nvPicPr>
        <p:blipFill>
          <a:blip r:embed="rId1"/>
          <a:srcRect l="6840" r="3021" b="25668"/>
          <a:stretch>
            <a:fillRect/>
          </a:stretch>
        </p:blipFill>
        <p:spPr>
          <a:xfrm>
            <a:off x="1336040" y="1047750"/>
            <a:ext cx="9346565" cy="57810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Flowchart: Process 6"/>
          <p:cNvSpPr/>
          <p:nvPr/>
        </p:nvSpPr>
        <p:spPr>
          <a:xfrm>
            <a:off x="664845" y="1691005"/>
            <a:ext cx="11197590" cy="5051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lowchart: Alternate Process 5"/>
          <p:cNvSpPr/>
          <p:nvPr/>
        </p:nvSpPr>
        <p:spPr>
          <a:xfrm>
            <a:off x="572135" y="290195"/>
            <a:ext cx="11177905" cy="1024255"/>
          </a:xfrm>
          <a:prstGeom prst="flowChartAlternate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Memory part 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680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IN" altLang="en-US"/>
              <a:t>Memory : SULLULULL.</a:t>
            </a:r>
            <a:endParaRPr lang="en-IN" altLang="en-US"/>
          </a:p>
          <a:p>
            <a:pPr marL="0" indent="0">
              <a:buNone/>
            </a:pPr>
            <a:endParaRPr lang="en-IN" altLang="en-US"/>
          </a:p>
          <a:p>
            <a:pPr marL="0" indent="0">
              <a:buNone/>
            </a:pPr>
            <a:r>
              <a:rPr lang="en-IN" altLang="en-US"/>
              <a:t>We already know the rules :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ie we dont want U (U-turn ) in our code.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so check before and after of U</a:t>
            </a:r>
            <a:endParaRPr lang="en-IN" altLang="en-US"/>
          </a:p>
          <a:p>
            <a:pPr marL="0" indent="0">
              <a:buNone/>
            </a:pPr>
            <a:r>
              <a:rPr lang="en-US"/>
              <a:t> </a:t>
            </a:r>
            <a:r>
              <a:rPr lang="en-IN" altLang="en-US"/>
              <a:t>got 2 Rules :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SUL = R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LUL = S</a:t>
            </a:r>
            <a:endParaRPr lang="en-IN" alt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2" name="Content Placeholder 1" descr="line-maze-algorithm_page-0038"/>
          <p:cNvPicPr>
            <a:picLocks noChangeAspect="1"/>
          </p:cNvPicPr>
          <p:nvPr>
            <p:ph sz="half" idx="2"/>
          </p:nvPr>
        </p:nvPicPr>
        <p:blipFill>
          <a:blip r:embed="rId1"/>
          <a:srcRect l="6409" t="11405" r="2855" b="26846"/>
          <a:stretch>
            <a:fillRect/>
          </a:stretch>
        </p:blipFill>
        <p:spPr>
          <a:xfrm>
            <a:off x="6864350" y="1974850"/>
            <a:ext cx="4701540" cy="276923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Flowchart: Process 6"/>
          <p:cNvSpPr/>
          <p:nvPr/>
        </p:nvSpPr>
        <p:spPr>
          <a:xfrm>
            <a:off x="572135" y="1615440"/>
            <a:ext cx="11197590" cy="5051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lowchart: Alternate Process 5"/>
          <p:cNvSpPr/>
          <p:nvPr/>
        </p:nvSpPr>
        <p:spPr>
          <a:xfrm>
            <a:off x="572135" y="290195"/>
            <a:ext cx="11177905" cy="1024255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1625" y="400050"/>
            <a:ext cx="6599555" cy="803910"/>
          </a:xfrm>
        </p:spPr>
        <p:txBody>
          <a:bodyPr>
            <a:normAutofit fontScale="90000"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Memory Part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677670"/>
            <a:ext cx="11036300" cy="501396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IN" altLang="en-US"/>
              <a:t>In code ,  Memory =  Array 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so,</a:t>
            </a:r>
            <a:endParaRPr lang="en-IN" alt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IN" altLang="en-US"/>
              <a:t>Psudo code :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     while ('U' is present in array)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       find 'U' in array;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      store it location in a variable ;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      make a variable and store 3 letters with U in between 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     (say SUL)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     Now check the rule and change the letters in array .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     </a:t>
            </a:r>
            <a:endParaRPr lang="en-IN" altLang="en-US"/>
          </a:p>
        </p:txBody>
      </p:sp>
      <p:graphicFrame>
        <p:nvGraphicFramePr>
          <p:cNvPr id="2" name="Table 1"/>
          <p:cNvGraphicFramePr/>
          <p:nvPr/>
        </p:nvGraphicFramePr>
        <p:xfrm>
          <a:off x="4879340" y="2726690"/>
          <a:ext cx="5332095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455"/>
                <a:gridCol w="592455"/>
                <a:gridCol w="592455"/>
                <a:gridCol w="592455"/>
                <a:gridCol w="592455"/>
                <a:gridCol w="592455"/>
                <a:gridCol w="592455"/>
                <a:gridCol w="592455"/>
                <a:gridCol w="592455"/>
              </a:tblGrid>
              <a:tr h="7772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3600">
                          <a:latin typeface="Arial Black" panose="020B0A04020102020204" charset="0"/>
                          <a:cs typeface="Arial Black" panose="020B0A04020102020204" charset="0"/>
                        </a:rPr>
                        <a:t>S</a:t>
                      </a:r>
                      <a:endParaRPr lang="en-IN" altLang="en-US" sz="3600">
                        <a:latin typeface="Arial Black" panose="020B0A04020102020204" charset="0"/>
                        <a:cs typeface="Arial Black" panose="020B0A0402010202020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3600">
                          <a:latin typeface="Arial Black" panose="020B0A04020102020204" charset="0"/>
                          <a:cs typeface="Arial Black" panose="020B0A04020102020204" charset="0"/>
                        </a:rPr>
                        <a:t>U</a:t>
                      </a:r>
                      <a:endParaRPr lang="en-IN" altLang="en-US" sz="3600">
                        <a:latin typeface="Arial Black" panose="020B0A04020102020204" charset="0"/>
                        <a:cs typeface="Arial Black" panose="020B0A0402010202020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3600">
                          <a:latin typeface="Arial Black" panose="020B0A04020102020204" charset="0"/>
                          <a:cs typeface="Arial Black" panose="020B0A04020102020204" charset="0"/>
                        </a:rPr>
                        <a:t>L</a:t>
                      </a:r>
                      <a:endParaRPr lang="en-IN" altLang="en-US" sz="3600">
                        <a:latin typeface="Arial Black" panose="020B0A04020102020204" charset="0"/>
                        <a:cs typeface="Arial Black" panose="020B0A0402010202020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3600">
                          <a:latin typeface="Arial Black" panose="020B0A04020102020204" charset="0"/>
                          <a:cs typeface="Arial Black" panose="020B0A04020102020204" charset="0"/>
                        </a:rPr>
                        <a:t>L</a:t>
                      </a:r>
                      <a:endParaRPr lang="en-IN" altLang="en-US" sz="3600">
                        <a:latin typeface="Arial Black" panose="020B0A04020102020204" charset="0"/>
                        <a:cs typeface="Arial Black" panose="020B0A0402010202020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3600">
                          <a:latin typeface="Arial Black" panose="020B0A04020102020204" charset="0"/>
                          <a:cs typeface="Arial Black" panose="020B0A04020102020204" charset="0"/>
                        </a:rPr>
                        <a:t>U</a:t>
                      </a:r>
                      <a:endParaRPr lang="en-IN" altLang="en-US" sz="3600">
                        <a:latin typeface="Arial Black" panose="020B0A04020102020204" charset="0"/>
                        <a:cs typeface="Arial Black" panose="020B0A0402010202020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3600">
                          <a:latin typeface="Arial Black" panose="020B0A04020102020204" charset="0"/>
                          <a:cs typeface="Arial Black" panose="020B0A04020102020204" charset="0"/>
                        </a:rPr>
                        <a:t>L</a:t>
                      </a:r>
                      <a:endParaRPr lang="en-IN" altLang="en-US" sz="3600">
                        <a:latin typeface="Arial Black" panose="020B0A04020102020204" charset="0"/>
                        <a:cs typeface="Arial Black" panose="020B0A0402010202020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3600">
                          <a:latin typeface="Arial Black" panose="020B0A04020102020204" charset="0"/>
                          <a:cs typeface="Arial Black" panose="020B0A04020102020204" charset="0"/>
                        </a:rPr>
                        <a:t>U</a:t>
                      </a:r>
                      <a:endParaRPr lang="en-IN" altLang="en-US" sz="3600">
                        <a:latin typeface="Arial Black" panose="020B0A04020102020204" charset="0"/>
                        <a:cs typeface="Arial Black" panose="020B0A0402010202020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3600">
                          <a:latin typeface="Arial Black" panose="020B0A04020102020204" charset="0"/>
                          <a:cs typeface="Arial Black" panose="020B0A04020102020204" charset="0"/>
                        </a:rPr>
                        <a:t>L</a:t>
                      </a:r>
                      <a:endParaRPr lang="en-IN" altLang="en-US" sz="3600">
                        <a:latin typeface="Arial Black" panose="020B0A04020102020204" charset="0"/>
                        <a:cs typeface="Arial Black" panose="020B0A0402010202020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3600">
                          <a:latin typeface="Arial Black" panose="020B0A04020102020204" charset="0"/>
                          <a:cs typeface="Arial Black" panose="020B0A04020102020204" charset="0"/>
                        </a:rPr>
                        <a:t>L</a:t>
                      </a:r>
                      <a:endParaRPr lang="en-IN" altLang="en-US" sz="3600">
                        <a:latin typeface="Arial Black" panose="020B0A04020102020204" charset="0"/>
                        <a:cs typeface="Arial Black" panose="020B0A0402010202020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4879340" y="2263140"/>
            <a:ext cx="533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0          1           2         3         4        5          6          7          8</a:t>
            </a:r>
            <a:endParaRPr lang="en-I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Flowchart: Process 6"/>
          <p:cNvSpPr/>
          <p:nvPr/>
        </p:nvSpPr>
        <p:spPr>
          <a:xfrm>
            <a:off x="572135" y="1615440"/>
            <a:ext cx="11197590" cy="5051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lowchart: Alternate Process 5"/>
          <p:cNvSpPr/>
          <p:nvPr/>
        </p:nvSpPr>
        <p:spPr>
          <a:xfrm>
            <a:off x="572135" y="290195"/>
            <a:ext cx="11177905" cy="1024255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Memory Part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355" y="1825625"/>
            <a:ext cx="5803265" cy="4841240"/>
          </a:xfrm>
        </p:spPr>
        <p:txBody>
          <a:bodyPr/>
          <a:p>
            <a:pPr marL="0" indent="0">
              <a:buNone/>
            </a:pPr>
            <a:r>
              <a:rPr lang="en-IN" altLang="en-US" b="1"/>
              <a:t>SULLULULL</a:t>
            </a:r>
            <a:endParaRPr lang="en-IN" altLang="en-US" b="1"/>
          </a:p>
          <a:p>
            <a:pPr marL="0" indent="0">
              <a:buNone/>
            </a:pPr>
            <a:r>
              <a:rPr lang="en-IN" altLang="en-US" b="1" u="sng">
                <a:sym typeface="+mn-ea"/>
              </a:rPr>
              <a:t>SUL</a:t>
            </a:r>
            <a:r>
              <a:rPr lang="en-IN" altLang="en-US" b="1">
                <a:sym typeface="+mn-ea"/>
              </a:rPr>
              <a:t>LULULL    </a:t>
            </a:r>
            <a:endParaRPr lang="en-US" b="1"/>
          </a:p>
          <a:p>
            <a:pPr marL="0" indent="0">
              <a:buNone/>
            </a:pPr>
            <a:r>
              <a:rPr lang="en-US" b="1"/>
              <a:t> </a:t>
            </a:r>
            <a:r>
              <a:rPr lang="en-IN" altLang="en-US" b="1"/>
              <a:t>SUL = R     So,   </a:t>
            </a:r>
            <a:endParaRPr lang="en-IN" altLang="en-US" b="1"/>
          </a:p>
          <a:p>
            <a:pPr marL="0" indent="0">
              <a:buNone/>
            </a:pPr>
            <a:r>
              <a:rPr lang="en-IN" altLang="en-US" b="1"/>
              <a:t>R</a:t>
            </a:r>
            <a:r>
              <a:rPr lang="en-IN" altLang="en-US" b="1" u="sng"/>
              <a:t>LUL</a:t>
            </a:r>
            <a:r>
              <a:rPr lang="en-IN" altLang="en-US" b="1"/>
              <a:t>ULL</a:t>
            </a:r>
            <a:endParaRPr lang="en-IN" altLang="en-US" b="1"/>
          </a:p>
          <a:p>
            <a:pPr marL="0" indent="0">
              <a:buNone/>
            </a:pPr>
            <a:r>
              <a:rPr lang="en-IN" altLang="en-US" b="1"/>
              <a:t>LUL = L    So,</a:t>
            </a:r>
            <a:endParaRPr lang="en-IN" altLang="en-US" b="1"/>
          </a:p>
          <a:p>
            <a:pPr marL="0" indent="0">
              <a:buNone/>
            </a:pPr>
            <a:r>
              <a:rPr lang="en-IN" altLang="en-US" b="1"/>
              <a:t>R</a:t>
            </a:r>
            <a:r>
              <a:rPr lang="en-IN" altLang="en-US" b="1" u="sng"/>
              <a:t>SUL</a:t>
            </a:r>
            <a:r>
              <a:rPr lang="en-IN" altLang="en-US" b="1"/>
              <a:t>L</a:t>
            </a:r>
            <a:endParaRPr lang="en-IN" altLang="en-US" b="1"/>
          </a:p>
          <a:p>
            <a:pPr marL="0" indent="0">
              <a:buNone/>
            </a:pPr>
            <a:r>
              <a:rPr lang="en-IN" altLang="en-US" b="1"/>
              <a:t>SUL = R   So,</a:t>
            </a:r>
            <a:endParaRPr lang="en-IN" altLang="en-US" b="1"/>
          </a:p>
          <a:p>
            <a:pPr marL="0" indent="0">
              <a:buNone/>
            </a:pPr>
            <a:r>
              <a:rPr lang="en-IN" altLang="en-US" b="1"/>
              <a:t>RRL  = final </a:t>
            </a:r>
            <a:endParaRPr lang="en-IN" altLang="en-US" b="1"/>
          </a:p>
        </p:txBody>
      </p:sp>
      <p:sp>
        <p:nvSpPr>
          <p:cNvPr id="4" name="Text Box 3"/>
          <p:cNvSpPr txBox="1"/>
          <p:nvPr/>
        </p:nvSpPr>
        <p:spPr>
          <a:xfrm>
            <a:off x="6484620" y="2293620"/>
            <a:ext cx="533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0          1           2         3         4        5          6          7        8</a:t>
            </a:r>
            <a:endParaRPr lang="en-IN" altLang="en-US"/>
          </a:p>
        </p:txBody>
      </p:sp>
      <p:graphicFrame>
        <p:nvGraphicFramePr>
          <p:cNvPr id="2" name="Content Placeholder 1"/>
          <p:cNvGraphicFramePr/>
          <p:nvPr>
            <p:ph sz="half" idx="2"/>
          </p:nvPr>
        </p:nvGraphicFramePr>
        <p:xfrm>
          <a:off x="6436360" y="2633980"/>
          <a:ext cx="5183505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45"/>
                <a:gridCol w="575945"/>
                <a:gridCol w="575945"/>
                <a:gridCol w="575945"/>
                <a:gridCol w="575945"/>
                <a:gridCol w="575945"/>
                <a:gridCol w="575945"/>
                <a:gridCol w="575945"/>
                <a:gridCol w="575945"/>
              </a:tblGrid>
              <a:tr h="7772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3600">
                          <a:latin typeface="Arial Black" panose="020B0A04020102020204" charset="0"/>
                          <a:cs typeface="Arial Black" panose="020B0A04020102020204" charset="0"/>
                        </a:rPr>
                        <a:t>S</a:t>
                      </a:r>
                      <a:endParaRPr lang="en-IN" altLang="en-US" sz="3600">
                        <a:latin typeface="Arial Black" panose="020B0A04020102020204" charset="0"/>
                        <a:cs typeface="Arial Black" panose="020B0A0402010202020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3600">
                          <a:latin typeface="Arial Black" panose="020B0A04020102020204" charset="0"/>
                          <a:cs typeface="Arial Black" panose="020B0A04020102020204" charset="0"/>
                        </a:rPr>
                        <a:t>U</a:t>
                      </a:r>
                      <a:endParaRPr lang="en-IN" altLang="en-US" sz="3600">
                        <a:latin typeface="Arial Black" panose="020B0A04020102020204" charset="0"/>
                        <a:cs typeface="Arial Black" panose="020B0A0402010202020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3600">
                          <a:latin typeface="Arial Black" panose="020B0A04020102020204" charset="0"/>
                          <a:cs typeface="Arial Black" panose="020B0A04020102020204" charset="0"/>
                        </a:rPr>
                        <a:t>L</a:t>
                      </a:r>
                      <a:endParaRPr lang="en-IN" altLang="en-US" sz="3600">
                        <a:latin typeface="Arial Black" panose="020B0A04020102020204" charset="0"/>
                        <a:cs typeface="Arial Black" panose="020B0A0402010202020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3600">
                          <a:latin typeface="Arial Black" panose="020B0A04020102020204" charset="0"/>
                          <a:cs typeface="Arial Black" panose="020B0A04020102020204" charset="0"/>
                        </a:rPr>
                        <a:t>L</a:t>
                      </a:r>
                      <a:endParaRPr lang="en-IN" altLang="en-US" sz="3600">
                        <a:latin typeface="Arial Black" panose="020B0A04020102020204" charset="0"/>
                        <a:cs typeface="Arial Black" panose="020B0A0402010202020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3600">
                          <a:latin typeface="Arial Black" panose="020B0A04020102020204" charset="0"/>
                          <a:cs typeface="Arial Black" panose="020B0A04020102020204" charset="0"/>
                        </a:rPr>
                        <a:t>U</a:t>
                      </a:r>
                      <a:endParaRPr lang="en-IN" altLang="en-US" sz="3600">
                        <a:latin typeface="Arial Black" panose="020B0A04020102020204" charset="0"/>
                        <a:cs typeface="Arial Black" panose="020B0A0402010202020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3600">
                          <a:latin typeface="Arial Black" panose="020B0A04020102020204" charset="0"/>
                          <a:cs typeface="Arial Black" panose="020B0A04020102020204" charset="0"/>
                        </a:rPr>
                        <a:t>L</a:t>
                      </a:r>
                      <a:endParaRPr lang="en-IN" altLang="en-US" sz="3600">
                        <a:latin typeface="Arial Black" panose="020B0A04020102020204" charset="0"/>
                        <a:cs typeface="Arial Black" panose="020B0A0402010202020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3600">
                          <a:latin typeface="Arial Black" panose="020B0A04020102020204" charset="0"/>
                          <a:cs typeface="Arial Black" panose="020B0A04020102020204" charset="0"/>
                        </a:rPr>
                        <a:t>U</a:t>
                      </a:r>
                      <a:endParaRPr lang="en-IN" altLang="en-US" sz="3600">
                        <a:latin typeface="Arial Black" panose="020B0A04020102020204" charset="0"/>
                        <a:cs typeface="Arial Black" panose="020B0A0402010202020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3600">
                          <a:latin typeface="Arial Black" panose="020B0A04020102020204" charset="0"/>
                          <a:cs typeface="Arial Black" panose="020B0A04020102020204" charset="0"/>
                        </a:rPr>
                        <a:t>L</a:t>
                      </a:r>
                      <a:endParaRPr lang="en-IN" altLang="en-US" sz="3600">
                        <a:latin typeface="Arial Black" panose="020B0A04020102020204" charset="0"/>
                        <a:cs typeface="Arial Black" panose="020B0A0402010202020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3600">
                          <a:latin typeface="Arial Black" panose="020B0A04020102020204" charset="0"/>
                          <a:cs typeface="Arial Black" panose="020B0A04020102020204" charset="0"/>
                        </a:rPr>
                        <a:t>L</a:t>
                      </a:r>
                      <a:endParaRPr lang="en-IN" altLang="en-US" sz="3600">
                        <a:latin typeface="Arial Black" panose="020B0A04020102020204" charset="0"/>
                        <a:cs typeface="Arial Black" panose="020B0A0402010202020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Flowchart: Process 6"/>
          <p:cNvSpPr/>
          <p:nvPr/>
        </p:nvSpPr>
        <p:spPr>
          <a:xfrm>
            <a:off x="572135" y="1615440"/>
            <a:ext cx="11197590" cy="5051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lowchart: Alternate Process 5"/>
          <p:cNvSpPr/>
          <p:nvPr/>
        </p:nvSpPr>
        <p:spPr>
          <a:xfrm>
            <a:off x="561975" y="46355"/>
            <a:ext cx="11177905" cy="1024255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7320" y="182245"/>
            <a:ext cx="7883525" cy="991870"/>
          </a:xfrm>
        </p:spPr>
        <p:txBody>
          <a:bodyPr>
            <a:norm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NOW YOU KNOW 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355" y="1691640"/>
            <a:ext cx="11068685" cy="4975225"/>
          </a:xfrm>
        </p:spPr>
        <p:txBody>
          <a:bodyPr/>
          <a:p>
            <a:pPr marL="0" indent="0">
              <a:buNone/>
            </a:pPr>
            <a:r>
              <a:rPr lang="en-IN" altLang="en-US" b="1"/>
              <a:t>This presentation is a “HOW TO DO COOKING” Presentation. </a:t>
            </a:r>
            <a:endParaRPr lang="en-IN" altLang="en-US" b="1"/>
          </a:p>
          <a:p>
            <a:pPr marL="0" indent="0">
              <a:buNone/>
            </a:pPr>
            <a:r>
              <a:rPr lang="en-IN" altLang="en-US" b="1"/>
              <a:t>and not a “GIVE YOU THE FOOD” Presentation. </a:t>
            </a:r>
            <a:endParaRPr lang="en-IN" altLang="en-US" b="1"/>
          </a:p>
          <a:p>
            <a:pPr marL="0" indent="0">
              <a:buNone/>
            </a:pPr>
            <a:endParaRPr lang="en-IN" altLang="en-US" b="1"/>
          </a:p>
          <a:p>
            <a:pPr marL="0" indent="0">
              <a:buNone/>
            </a:pPr>
            <a:r>
              <a:rPr lang="en-IN" altLang="en-US" b="1"/>
              <a:t>If you have any questions message me on whatsapp : </a:t>
            </a:r>
            <a:r>
              <a:rPr lang="en-IN" altLang="en-US" b="1" u="sng"/>
              <a:t>8434928102.</a:t>
            </a:r>
            <a:endParaRPr lang="en-IN" altLang="en-US" b="1"/>
          </a:p>
          <a:p>
            <a:pPr marL="0" indent="0">
              <a:buNone/>
            </a:pPr>
            <a:r>
              <a:rPr lang="en-IN" altLang="en-US" b="1"/>
              <a:t>(Don't ask for source code.) </a:t>
            </a:r>
            <a:endParaRPr lang="en-IN" altLang="en-US" b="1"/>
          </a:p>
          <a:p>
            <a:pPr marL="0" indent="0">
              <a:buNone/>
            </a:pPr>
            <a:endParaRPr lang="en-IN" altLang="en-US" b="1"/>
          </a:p>
          <a:p>
            <a:pPr marL="0" indent="0">
              <a:buNone/>
            </a:pPr>
            <a:r>
              <a:rPr lang="en-IN" altLang="en-US" b="1"/>
              <a:t>Line follower Bots Are mainly used for compitition so please make your own source code using these informations.</a:t>
            </a:r>
            <a:endParaRPr lang="en-IN" altLang="en-US" b="1"/>
          </a:p>
          <a:p>
            <a:pPr marL="0" indent="0">
              <a:buNone/>
            </a:pPr>
            <a:endParaRPr lang="en-IN" altLang="en-US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Flowchart: Process 6"/>
          <p:cNvSpPr/>
          <p:nvPr/>
        </p:nvSpPr>
        <p:spPr>
          <a:xfrm>
            <a:off x="572135" y="1615440"/>
            <a:ext cx="11197590" cy="5051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lowchart: Alternate Process 5"/>
          <p:cNvSpPr/>
          <p:nvPr/>
        </p:nvSpPr>
        <p:spPr>
          <a:xfrm>
            <a:off x="572135" y="290195"/>
            <a:ext cx="11177905" cy="1024255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1625" y="400050"/>
            <a:ext cx="7745095" cy="803910"/>
          </a:xfrm>
        </p:spPr>
        <p:txBody>
          <a:bodyPr>
            <a:normAutofit fontScale="90000"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what is this compitition?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677670"/>
            <a:ext cx="11036300" cy="5013960"/>
          </a:xfrm>
        </p:spPr>
        <p:txBody>
          <a:bodyPr/>
          <a:p>
            <a:pPr marL="0" indent="0">
              <a:buNone/>
            </a:pPr>
            <a:r>
              <a:rPr lang="en-IN" altLang="en-US"/>
              <a:t>Compitition : here you need to make a robot . Robot will solve the maze and you will win.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Dry Run: In first chance you need to run your robot and it will take multiple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                wrong turns and finally reach the end of the maze .</a:t>
            </a:r>
            <a:endParaRPr lang="en-IN" altLang="en-US"/>
          </a:p>
          <a:p>
            <a:pPr marL="0" indent="0">
              <a:buNone/>
            </a:pPr>
            <a:endParaRPr lang="en-IN" altLang="en-US"/>
          </a:p>
          <a:p>
            <a:pPr marL="0" indent="0">
              <a:buNone/>
            </a:pPr>
            <a:r>
              <a:rPr lang="en-IN" altLang="en-US"/>
              <a:t>Final Run : Now put your robot on starting point and now it will cover the 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                    shortest path to reach the final point .</a:t>
            </a:r>
            <a:endParaRPr lang="en-IN" alt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IN" altLang="en-US">
                <a:solidFill>
                  <a:srgbClr val="FF0000"/>
                </a:solidFill>
              </a:rPr>
              <a:t>Winner : robot which will take less time to reach final point in Final Run.</a:t>
            </a:r>
            <a:endParaRPr lang="en-I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>
          <a:xfrm>
            <a:off x="1531620" y="793750"/>
            <a:ext cx="9007475" cy="2214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13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</a:t>
            </a:r>
            <a:r>
              <a:rPr lang="en-IN" altLang="en-US" sz="115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you </a:t>
            </a:r>
            <a:endParaRPr lang="en-IN" altLang="en-US" sz="115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Picture Placeholder 4" descr="photo"/>
          <p:cNvPicPr>
            <a:picLocks noChangeAspect="1"/>
          </p:cNvPicPr>
          <p:nvPr>
            <p:ph type="pic" sz="quarter" idx="10"/>
          </p:nvPr>
        </p:nvPicPr>
        <p:blipFill>
          <a:blip r:embed="rId1"/>
          <a:srcRect l="19692" t="18636" r="19692" b="19340"/>
          <a:stretch>
            <a:fillRect/>
          </a:stretch>
        </p:blipFill>
        <p:spPr>
          <a:xfrm>
            <a:off x="229870" y="4408805"/>
            <a:ext cx="1745615" cy="1745615"/>
          </a:xfrm>
          <a:prstGeom prst="rect">
            <a:avLst/>
          </a:prstGeom>
        </p:spPr>
      </p:pic>
      <p:pic>
        <p:nvPicPr>
          <p:cNvPr id="6" name="Picture Placeholder 5" descr="WhatsApp Image 2020-11-04 at 5.06.28 PM"/>
          <p:cNvPicPr>
            <a:picLocks noChangeAspect="1"/>
          </p:cNvPicPr>
          <p:nvPr>
            <p:ph type="pic" sz="quarter" idx="11"/>
          </p:nvPr>
        </p:nvPicPr>
        <p:blipFill>
          <a:blip r:embed="rId2"/>
          <a:srcRect t="16349" b="19739"/>
          <a:stretch>
            <a:fillRect/>
          </a:stretch>
        </p:blipFill>
        <p:spPr>
          <a:xfrm>
            <a:off x="2628900" y="4582160"/>
            <a:ext cx="2694940" cy="1543050"/>
          </a:xfrm>
          <a:prstGeom prst="rect">
            <a:avLst/>
          </a:prstGeom>
        </p:spPr>
      </p:pic>
      <p:pic>
        <p:nvPicPr>
          <p:cNvPr id="8" name="Picture Placeholder 7" descr="logo"/>
          <p:cNvPicPr>
            <a:picLocks noChangeAspect="1"/>
          </p:cNvPicPr>
          <p:nvPr>
            <p:ph type="pic" sz="quarter" idx="12"/>
          </p:nvPr>
        </p:nvPicPr>
        <p:blipFill>
          <a:blip r:embed="rId3"/>
          <a:stretch>
            <a:fillRect/>
          </a:stretch>
        </p:blipFill>
        <p:spPr>
          <a:xfrm>
            <a:off x="6130925" y="4577080"/>
            <a:ext cx="2293620" cy="1405255"/>
          </a:xfrm>
          <a:prstGeom prst="rect">
            <a:avLst/>
          </a:prstGeom>
        </p:spPr>
      </p:pic>
      <p:pic>
        <p:nvPicPr>
          <p:cNvPr id="13" name="Picture Placeholder 2" descr="84400310_501183344143042_6166929363192250368_n"/>
          <p:cNvPicPr>
            <a:picLocks noChangeAspect="1"/>
          </p:cNvPicPr>
          <p:nvPr/>
        </p:nvPicPr>
        <p:blipFill>
          <a:blip r:embed="rId4"/>
          <a:srcRect t="27767" b="28449"/>
          <a:stretch>
            <a:fillRect/>
          </a:stretch>
        </p:blipFill>
        <p:spPr>
          <a:xfrm>
            <a:off x="9142730" y="4807585"/>
            <a:ext cx="2632710" cy="1153160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5396230" y="3307715"/>
            <a:ext cx="963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 b="1"/>
              <a:t>From</a:t>
            </a:r>
            <a:endParaRPr lang="en-IN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Flowchart: Process 6"/>
          <p:cNvSpPr/>
          <p:nvPr/>
        </p:nvSpPr>
        <p:spPr>
          <a:xfrm>
            <a:off x="572135" y="1615440"/>
            <a:ext cx="11197590" cy="5051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lowchart: Alternate Process 5"/>
          <p:cNvSpPr/>
          <p:nvPr/>
        </p:nvSpPr>
        <p:spPr>
          <a:xfrm>
            <a:off x="572135" y="290195"/>
            <a:ext cx="11177905" cy="1024255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1625" y="400050"/>
            <a:ext cx="6599555" cy="803910"/>
          </a:xfrm>
        </p:spPr>
        <p:txBody>
          <a:bodyPr>
            <a:normAutofit fontScale="90000"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Working of robot 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677670"/>
            <a:ext cx="11036300" cy="5013960"/>
          </a:xfrm>
        </p:spPr>
        <p:txBody>
          <a:bodyPr/>
          <a:p>
            <a:r>
              <a:rPr lang="en-IN" altLang="en-US"/>
              <a:t>Robot is having some short of intelligence.</a:t>
            </a:r>
            <a:endParaRPr lang="en-IN" altLang="en-US"/>
          </a:p>
          <a:p>
            <a:endParaRPr lang="en-IN" altLang="en-US"/>
          </a:p>
          <a:p>
            <a:r>
              <a:rPr lang="en-IN" altLang="en-US"/>
              <a:t>This a special algorithm based of practical experience of humans.</a:t>
            </a:r>
            <a:endParaRPr lang="en-IN" altLang="en-US"/>
          </a:p>
          <a:p>
            <a:endParaRPr lang="en-IN" altLang="en-US"/>
          </a:p>
          <a:p>
            <a:r>
              <a:rPr lang="en-IN" altLang="en-US"/>
              <a:t>What will you do if you are lost in a maze ?</a:t>
            </a:r>
            <a:endParaRPr lang="en-IN" altLang="en-US"/>
          </a:p>
          <a:p>
            <a:endParaRPr lang="en-IN" altLang="en-US"/>
          </a:p>
          <a:p>
            <a:r>
              <a:rPr lang="en-IN" altLang="en-US"/>
              <a:t>lets see........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Flowchart: Process 6"/>
          <p:cNvSpPr/>
          <p:nvPr/>
        </p:nvSpPr>
        <p:spPr>
          <a:xfrm>
            <a:off x="572135" y="1615440"/>
            <a:ext cx="11197590" cy="5051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lowchart: Alternate Process 5"/>
          <p:cNvSpPr/>
          <p:nvPr/>
        </p:nvSpPr>
        <p:spPr>
          <a:xfrm>
            <a:off x="572135" y="290195"/>
            <a:ext cx="11177905" cy="1024255"/>
          </a:xfrm>
          <a:prstGeom prst="flowChartAlternate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How humans solve the maze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8" name="Content Placeholder 7" descr="download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821305" y="2200275"/>
            <a:ext cx="6550025" cy="4119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Flowchart: Process 6"/>
          <p:cNvSpPr/>
          <p:nvPr/>
        </p:nvSpPr>
        <p:spPr>
          <a:xfrm>
            <a:off x="572135" y="1615440"/>
            <a:ext cx="11197590" cy="5051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lowchart: Alternate Process 5"/>
          <p:cNvSpPr/>
          <p:nvPr/>
        </p:nvSpPr>
        <p:spPr>
          <a:xfrm>
            <a:off x="572135" y="290195"/>
            <a:ext cx="11177905" cy="1024255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1625" y="400050"/>
            <a:ext cx="6599555" cy="803910"/>
          </a:xfrm>
        </p:spPr>
        <p:txBody>
          <a:bodyPr>
            <a:normAutofit fontScale="90000"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Algorithm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677670"/>
            <a:ext cx="11036300" cy="5013960"/>
          </a:xfrm>
        </p:spPr>
        <p:txBody>
          <a:bodyPr>
            <a:normAutofit lnSpcReduction="10000"/>
          </a:bodyPr>
          <a:p>
            <a:r>
              <a:rPr lang="en-IN" altLang="en-US"/>
              <a:t>We have 2 Algorithms:</a:t>
            </a:r>
            <a:endParaRPr lang="en-IN" altLang="en-US" b="1"/>
          </a:p>
          <a:p>
            <a:r>
              <a:rPr lang="en-IN" altLang="en-US" b="1"/>
              <a:t>Left hand rule Algorithm</a:t>
            </a:r>
            <a:r>
              <a:rPr lang="en-IN" altLang="en-US"/>
              <a:t> </a:t>
            </a:r>
            <a:endParaRPr lang="en-IN" altLang="en-US"/>
          </a:p>
          <a:p>
            <a:r>
              <a:rPr lang="en-IN" altLang="en-US"/>
              <a:t>means: </a:t>
            </a:r>
            <a:endParaRPr lang="en-IN" altLang="en-US"/>
          </a:p>
          <a:p>
            <a:r>
              <a:rPr lang="en-IN" altLang="en-US"/>
              <a:t>1. Always prefer a left turn over going </a:t>
            </a:r>
            <a:endParaRPr lang="en-IN" altLang="en-US"/>
          </a:p>
          <a:p>
            <a:r>
              <a:rPr lang="en-IN" altLang="en-US"/>
              <a:t>straight ahead or taking a right turn.</a:t>
            </a:r>
            <a:endParaRPr lang="en-IN" altLang="en-US"/>
          </a:p>
          <a:p>
            <a:r>
              <a:rPr lang="en-IN" altLang="en-US"/>
              <a:t>2. Always prefer going straight over going </a:t>
            </a:r>
            <a:endParaRPr lang="en-IN" altLang="en-US"/>
          </a:p>
          <a:p>
            <a:r>
              <a:rPr lang="en-IN" altLang="en-US"/>
              <a:t>right.</a:t>
            </a:r>
            <a:endParaRPr lang="en-IN" altLang="en-US"/>
          </a:p>
          <a:p>
            <a:r>
              <a:rPr lang="en-IN" altLang="en-US"/>
              <a:t>If the maze has no loops, this will always get </a:t>
            </a:r>
            <a:endParaRPr lang="en-IN" altLang="en-US"/>
          </a:p>
          <a:p>
            <a:r>
              <a:rPr lang="en-IN" altLang="en-US"/>
              <a:t>you to the end of the maze.</a:t>
            </a:r>
            <a:endParaRPr lang="en-I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Flowchart: Process 6"/>
          <p:cNvSpPr/>
          <p:nvPr/>
        </p:nvSpPr>
        <p:spPr>
          <a:xfrm>
            <a:off x="572135" y="1615440"/>
            <a:ext cx="11197590" cy="50514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lowchart: Alternate Process 5"/>
          <p:cNvSpPr/>
          <p:nvPr/>
        </p:nvSpPr>
        <p:spPr>
          <a:xfrm>
            <a:off x="572135" y="290195"/>
            <a:ext cx="11177905" cy="1024255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1625" y="400050"/>
            <a:ext cx="6599555" cy="803910"/>
          </a:xfrm>
        </p:spPr>
        <p:txBody>
          <a:bodyPr>
            <a:normAutofit fontScale="90000"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Algorithm.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677670"/>
            <a:ext cx="11036300" cy="5013960"/>
          </a:xfrm>
        </p:spPr>
        <p:txBody>
          <a:bodyPr/>
          <a:p>
            <a:r>
              <a:rPr lang="en-US" b="1"/>
              <a:t>Right Hand Rule</a:t>
            </a:r>
            <a:r>
              <a:rPr lang="en-IN" altLang="en-US" b="1"/>
              <a:t>:</a:t>
            </a:r>
            <a:endParaRPr lang="en-US"/>
          </a:p>
          <a:p>
            <a:endParaRPr lang="en-US"/>
          </a:p>
          <a:p>
            <a:r>
              <a:rPr lang="en-US"/>
              <a:t>The right hand rule is just the opposite:</a:t>
            </a:r>
            <a:endParaRPr lang="en-US"/>
          </a:p>
          <a:p>
            <a:r>
              <a:rPr lang="en-US"/>
              <a:t>1. Always prefer a right turn over going </a:t>
            </a:r>
            <a:endParaRPr lang="en-US"/>
          </a:p>
          <a:p>
            <a:r>
              <a:rPr lang="en-US"/>
              <a:t>straight ahead or taking a left turn.</a:t>
            </a:r>
            <a:endParaRPr lang="en-US"/>
          </a:p>
          <a:p>
            <a:r>
              <a:rPr lang="en-US"/>
              <a:t>2. Always prefer going straight over going </a:t>
            </a:r>
            <a:endParaRPr lang="en-US"/>
          </a:p>
          <a:p>
            <a:r>
              <a:rPr lang="en-US"/>
              <a:t>left.</a:t>
            </a:r>
            <a:endParaRPr lang="en-US"/>
          </a:p>
          <a:p>
            <a:r>
              <a:rPr lang="en-US"/>
              <a:t>If the maze has no loops, this will always get </a:t>
            </a:r>
            <a:endParaRPr lang="en-US"/>
          </a:p>
          <a:p>
            <a:r>
              <a:rPr lang="en-US"/>
              <a:t>you to the end of the maze.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3920</Words>
  <Application>WPS Presentation</Application>
  <PresentationFormat>Widescreen</PresentationFormat>
  <Paragraphs>253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0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Arial Black</vt:lpstr>
      <vt:lpstr>Times New Roman</vt:lpstr>
      <vt:lpstr>Office Theme</vt:lpstr>
      <vt:lpstr>PowerPoint 演示文稿</vt:lpstr>
      <vt:lpstr>PowerPoint 演示文稿</vt:lpstr>
      <vt:lpstr>PowerPoint 演示文稿</vt:lpstr>
      <vt:lpstr>What is a Line Maze?</vt:lpstr>
      <vt:lpstr>A</vt:lpstr>
      <vt:lpstr>A</vt:lpstr>
      <vt:lpstr>A</vt:lpstr>
      <vt:lpstr>A</vt:lpstr>
      <vt:lpstr>A</vt:lpstr>
      <vt:lpstr>A</vt:lpstr>
      <vt:lpstr>A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Left hand Rule Algorithm</vt:lpstr>
      <vt:lpstr>A</vt:lpstr>
      <vt:lpstr>A</vt:lpstr>
      <vt:lpstr>A</vt:lpstr>
      <vt:lpstr>Memory Part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maze solving bot </dc:title>
  <dc:creator/>
  <cp:lastModifiedBy>abhinav</cp:lastModifiedBy>
  <cp:revision>1</cp:revision>
  <dcterms:created xsi:type="dcterms:W3CDTF">2020-11-10T10:07:49Z</dcterms:created>
  <dcterms:modified xsi:type="dcterms:W3CDTF">2020-11-10T10:07:49Z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1033-11.2.0.9739</vt:lpwstr>
  </property>
</Properties>
</file>